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0" r:id="rId2"/>
    <p:sldId id="272" r:id="rId3"/>
    <p:sldId id="273" r:id="rId4"/>
    <p:sldId id="274" r:id="rId5"/>
    <p:sldId id="275" r:id="rId6"/>
    <p:sldId id="276" r:id="rId7"/>
    <p:sldId id="282" r:id="rId8"/>
    <p:sldId id="277" r:id="rId9"/>
    <p:sldId id="278" r:id="rId10"/>
    <p:sldId id="279" r:id="rId11"/>
    <p:sldId id="283" r:id="rId12"/>
    <p:sldId id="284" r:id="rId1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1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p:restoredTop sz="96405"/>
  </p:normalViewPr>
  <p:slideViewPr>
    <p:cSldViewPr snapToGrid="0" snapToObjects="1">
      <p:cViewPr>
        <p:scale>
          <a:sx n="118" d="100"/>
          <a:sy n="118" d="100"/>
        </p:scale>
        <p:origin x="1464" y="384"/>
      </p:cViewPr>
      <p:guideLst/>
    </p:cSldViewPr>
  </p:slideViewPr>
  <p:notesTextViewPr>
    <p:cViewPr>
      <p:scale>
        <a:sx n="1" d="1"/>
        <a:sy n="1" d="1"/>
      </p:scale>
      <p:origin x="0" y="0"/>
    </p:cViewPr>
  </p:notesTextViewPr>
  <p:sorterViewPr>
    <p:cViewPr>
      <p:scale>
        <a:sx n="196" d="100"/>
        <a:sy n="19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59D938-C69B-B548-B5BD-ACF8BD95CB6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D452505-DF7E-0243-8A9D-FC20D2C2A7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E0E95E74-E909-3749-8784-C4681F1D0B38}"/>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5" name="Fußzeilenplatzhalter 4">
            <a:extLst>
              <a:ext uri="{FF2B5EF4-FFF2-40B4-BE49-F238E27FC236}">
                <a16:creationId xmlns:a16="http://schemas.microsoft.com/office/drawing/2014/main" id="{5A928DEC-3999-AA4C-8733-96B2B540917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08F66F8-6530-6B49-A6C0-3BA4E75BA3FC}"/>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2105311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59B355-5B7B-724D-A7A7-EF1F21431D6B}"/>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F491F6B9-DDCC-3849-8280-715C0EED556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5EF83AD-2A36-F241-8854-5D4A7B2D722F}"/>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5" name="Fußzeilenplatzhalter 4">
            <a:extLst>
              <a:ext uri="{FF2B5EF4-FFF2-40B4-BE49-F238E27FC236}">
                <a16:creationId xmlns:a16="http://schemas.microsoft.com/office/drawing/2014/main" id="{4218505C-C3CD-404F-B7DC-69CBFEA531D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114A53F-6473-5F4B-A341-89372543E057}"/>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2194015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B6EBC0C-5230-8648-8723-0CB3AD42D88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994F28BB-CC3C-494A-99AD-14A6EF9FD3BA}"/>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0F3E4B6-84FB-1348-9A83-FE413B825F52}"/>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5" name="Fußzeilenplatzhalter 4">
            <a:extLst>
              <a:ext uri="{FF2B5EF4-FFF2-40B4-BE49-F238E27FC236}">
                <a16:creationId xmlns:a16="http://schemas.microsoft.com/office/drawing/2014/main" id="{EDFB580A-E0A9-8A41-B984-07B14DDCC3C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33161D7-CAB9-4947-87D8-01102DF2719C}"/>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952850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3E1345-35C2-DD4D-9695-2261A423140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D1A786E-6AB7-644F-811F-159554043986}"/>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BF2C17F-2A38-394B-8E62-0E7775AC6712}"/>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5" name="Fußzeilenplatzhalter 4">
            <a:extLst>
              <a:ext uri="{FF2B5EF4-FFF2-40B4-BE49-F238E27FC236}">
                <a16:creationId xmlns:a16="http://schemas.microsoft.com/office/drawing/2014/main" id="{CD4ECB3C-D148-3443-AD82-80BE1922B6F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1CC6DE7-B867-B944-A7A0-65C814EE018B}"/>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3176790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009197-FC13-054A-9912-1413A60628B0}"/>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1622C0C0-E53C-1244-9517-F0F56383D0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C795EB36-EA7C-EF40-B8F7-F6EEC45560CA}"/>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5" name="Fußzeilenplatzhalter 4">
            <a:extLst>
              <a:ext uri="{FF2B5EF4-FFF2-40B4-BE49-F238E27FC236}">
                <a16:creationId xmlns:a16="http://schemas.microsoft.com/office/drawing/2014/main" id="{8BF5B0D9-0E29-EB45-B1B5-8E00F865F2F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E37AB41-D58C-9640-A6B8-A2FB8BC38EB2}"/>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3468595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826ACF-5049-F341-B19E-36C6996277A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FA1AFD58-9373-374A-B526-068628681E4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BE879143-C3D6-314B-9F45-09988D76620A}"/>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2ACA3BEF-6911-C145-9482-C71DA4F4F355}"/>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6" name="Fußzeilenplatzhalter 5">
            <a:extLst>
              <a:ext uri="{FF2B5EF4-FFF2-40B4-BE49-F238E27FC236}">
                <a16:creationId xmlns:a16="http://schemas.microsoft.com/office/drawing/2014/main" id="{6A50333C-912B-4B48-A5F2-B68D03CB09C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58379D5-7DD8-C344-B54D-A03F0327E1BC}"/>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1316519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B7B550-1BBE-C542-AE6F-B95ABDE79CF0}"/>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8E8D2BA8-3599-EA44-B37D-635104E7EE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CAC3121-5C49-A747-93B8-3649A18DEBD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1296E35B-AB2D-AB43-989A-E63C984EC8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37E53B23-E2AB-FC40-971C-E96E05D3672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4D11FB56-E1A8-EE4E-89F7-20C7F9DCCCC3}"/>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8" name="Fußzeilenplatzhalter 7">
            <a:extLst>
              <a:ext uri="{FF2B5EF4-FFF2-40B4-BE49-F238E27FC236}">
                <a16:creationId xmlns:a16="http://schemas.microsoft.com/office/drawing/2014/main" id="{34FE897A-C655-4143-BE7F-C55366B3A714}"/>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6A844405-9498-ED48-94F2-AE24BF426D10}"/>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2889238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FBEBBC-5953-A84B-B8C0-17FE0E479DE0}"/>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F161F664-4ACE-2F44-97D4-06FEE0F8000A}"/>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4" name="Fußzeilenplatzhalter 3">
            <a:extLst>
              <a:ext uri="{FF2B5EF4-FFF2-40B4-BE49-F238E27FC236}">
                <a16:creationId xmlns:a16="http://schemas.microsoft.com/office/drawing/2014/main" id="{5BDE7BBD-1BEE-B748-AE0D-328081AD136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7C05AD9A-0774-4E4B-ABC8-32AEA591D4BD}"/>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3587604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7EA7FB2-E61A-5842-862A-6E88BA420B15}"/>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3" name="Fußzeilenplatzhalter 2">
            <a:extLst>
              <a:ext uri="{FF2B5EF4-FFF2-40B4-BE49-F238E27FC236}">
                <a16:creationId xmlns:a16="http://schemas.microsoft.com/office/drawing/2014/main" id="{22C842E8-FE44-DF44-8B13-8877C145E31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BF8BBE6E-E014-2C4A-B4C0-069A2A6F8018}"/>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878257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41BA1D-912C-3040-8D93-3A363044908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EA4547EF-8C32-F54F-A997-A16061DF8A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9DFE43D7-64A6-CA4D-A083-33C4B579E2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3D2B4FA-F593-6145-B368-255D9FDFDEF6}"/>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6" name="Fußzeilenplatzhalter 5">
            <a:extLst>
              <a:ext uri="{FF2B5EF4-FFF2-40B4-BE49-F238E27FC236}">
                <a16:creationId xmlns:a16="http://schemas.microsoft.com/office/drawing/2014/main" id="{CE5A67C2-431D-554C-85A7-DA78BBF64F3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CD658E2-BD9D-5646-BADA-9434425BD806}"/>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915248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5578DE-F360-DC4A-B055-0B2A39EDF90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8FA8602F-B7C0-0E4C-988B-96439762FD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245A19A9-FDDF-3B40-8135-329C1870FF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5E44BB2-60BB-A646-BFA5-244ABFCC0273}"/>
              </a:ext>
            </a:extLst>
          </p:cNvPr>
          <p:cNvSpPr>
            <a:spLocks noGrp="1"/>
          </p:cNvSpPr>
          <p:nvPr>
            <p:ph type="dt" sz="half" idx="10"/>
          </p:nvPr>
        </p:nvSpPr>
        <p:spPr/>
        <p:txBody>
          <a:bodyPr/>
          <a:lstStyle/>
          <a:p>
            <a:fld id="{1C12B8E8-2DAA-D646-9F7A-E97337883F8A}" type="datetimeFigureOut">
              <a:rPr lang="de-DE" smtClean="0"/>
              <a:t>07.05.21</a:t>
            </a:fld>
            <a:endParaRPr lang="de-DE"/>
          </a:p>
        </p:txBody>
      </p:sp>
      <p:sp>
        <p:nvSpPr>
          <p:cNvPr id="6" name="Fußzeilenplatzhalter 5">
            <a:extLst>
              <a:ext uri="{FF2B5EF4-FFF2-40B4-BE49-F238E27FC236}">
                <a16:creationId xmlns:a16="http://schemas.microsoft.com/office/drawing/2014/main" id="{0C196E21-6ADE-D448-814B-61BBBFB99E5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088155B5-1643-4740-AA30-B2AD3141FC8A}"/>
              </a:ext>
            </a:extLst>
          </p:cNvPr>
          <p:cNvSpPr>
            <a:spLocks noGrp="1"/>
          </p:cNvSpPr>
          <p:nvPr>
            <p:ph type="sldNum" sz="quarter" idx="12"/>
          </p:nvPr>
        </p:nvSpPr>
        <p:spPr/>
        <p:txBody>
          <a:bodyPr/>
          <a:lstStyle/>
          <a:p>
            <a:fld id="{07129D07-66C3-8844-B493-30CC01845649}" type="slidenum">
              <a:rPr lang="de-DE" smtClean="0"/>
              <a:t>‹Nr.›</a:t>
            </a:fld>
            <a:endParaRPr lang="de-DE"/>
          </a:p>
        </p:txBody>
      </p:sp>
    </p:spTree>
    <p:extLst>
      <p:ext uri="{BB962C8B-B14F-4D97-AF65-F5344CB8AC3E}">
        <p14:creationId xmlns:p14="http://schemas.microsoft.com/office/powerpoint/2010/main" val="229364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33BB685-A322-3348-A256-B82C08CBEC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486027AF-D4D7-BE40-BCDD-7F101879B3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BDBFC21-C48E-F445-93AC-51F0ACB8E4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12B8E8-2DAA-D646-9F7A-E97337883F8A}" type="datetimeFigureOut">
              <a:rPr lang="de-DE" smtClean="0"/>
              <a:t>07.05.21</a:t>
            </a:fld>
            <a:endParaRPr lang="de-DE"/>
          </a:p>
        </p:txBody>
      </p:sp>
      <p:sp>
        <p:nvSpPr>
          <p:cNvPr id="5" name="Fußzeilenplatzhalter 4">
            <a:extLst>
              <a:ext uri="{FF2B5EF4-FFF2-40B4-BE49-F238E27FC236}">
                <a16:creationId xmlns:a16="http://schemas.microsoft.com/office/drawing/2014/main" id="{EBD09004-2F08-7240-93D3-C8CA59AE6D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DC86C757-13BA-BE4E-B2B8-4B80A97747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129D07-66C3-8844-B493-30CC01845649}" type="slidenum">
              <a:rPr lang="de-DE" smtClean="0"/>
              <a:t>‹Nr.›</a:t>
            </a:fld>
            <a:endParaRPr lang="de-DE"/>
          </a:p>
        </p:txBody>
      </p:sp>
    </p:spTree>
    <p:extLst>
      <p:ext uri="{BB962C8B-B14F-4D97-AF65-F5344CB8AC3E}">
        <p14:creationId xmlns:p14="http://schemas.microsoft.com/office/powerpoint/2010/main" val="4136918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331596"/>
            <a:ext cx="10972800" cy="523220"/>
          </a:xfrm>
          <a:prstGeom prst="rect">
            <a:avLst/>
          </a:prstGeom>
          <a:noFill/>
        </p:spPr>
        <p:txBody>
          <a:bodyPr wrap="square" rtlCol="0">
            <a:spAutoFit/>
          </a:bodyPr>
          <a:lstStyle/>
          <a:p>
            <a:r>
              <a:rPr lang="de-DE" sz="2800" b="1" dirty="0"/>
              <a:t>Einleitung Teil II </a:t>
            </a:r>
          </a:p>
        </p:txBody>
      </p:sp>
      <p:sp>
        <p:nvSpPr>
          <p:cNvPr id="2" name="Textfeld 1">
            <a:extLst>
              <a:ext uri="{FF2B5EF4-FFF2-40B4-BE49-F238E27FC236}">
                <a16:creationId xmlns:a16="http://schemas.microsoft.com/office/drawing/2014/main" id="{31794CC2-16A3-B542-ABD0-03F0C45D657F}"/>
              </a:ext>
            </a:extLst>
          </p:cNvPr>
          <p:cNvSpPr txBox="1"/>
          <p:nvPr/>
        </p:nvSpPr>
        <p:spPr>
          <a:xfrm>
            <a:off x="783771" y="1360714"/>
            <a:ext cx="9742715" cy="2862322"/>
          </a:xfrm>
          <a:prstGeom prst="rect">
            <a:avLst/>
          </a:prstGeom>
          <a:noFill/>
        </p:spPr>
        <p:txBody>
          <a:bodyPr wrap="square" rtlCol="0">
            <a:spAutoFit/>
          </a:bodyPr>
          <a:lstStyle/>
          <a:p>
            <a:pPr marL="342900" indent="-342900">
              <a:buFont typeface="+mj-lt"/>
              <a:buAutoNum type="arabicPeriod"/>
            </a:pPr>
            <a:r>
              <a:rPr lang="de-DE" dirty="0"/>
              <a:t>Unser Antrieb</a:t>
            </a:r>
          </a:p>
          <a:p>
            <a:pPr marL="342900" indent="-342900">
              <a:buFont typeface="+mj-lt"/>
              <a:buAutoNum type="arabicPeriod"/>
            </a:pPr>
            <a:r>
              <a:rPr lang="de-DE" dirty="0"/>
              <a:t>Unser Ziel</a:t>
            </a:r>
          </a:p>
          <a:p>
            <a:pPr marL="342900" indent="-342900">
              <a:buFont typeface="+mj-lt"/>
              <a:buAutoNum type="arabicPeriod"/>
            </a:pPr>
            <a:r>
              <a:rPr lang="de-DE" dirty="0"/>
              <a:t>Unser Weltbild </a:t>
            </a:r>
          </a:p>
          <a:p>
            <a:pPr marL="342900" indent="-342900">
              <a:buFont typeface="+mj-lt"/>
              <a:buAutoNum type="arabicPeriod"/>
            </a:pPr>
            <a:r>
              <a:rPr lang="de-DE" dirty="0"/>
              <a:t>Unser Vision der Zukunft</a:t>
            </a:r>
          </a:p>
          <a:p>
            <a:pPr marL="342900" indent="-342900">
              <a:buFont typeface="+mj-lt"/>
              <a:buAutoNum type="arabicPeriod"/>
            </a:pPr>
            <a:r>
              <a:rPr lang="de-DE" dirty="0"/>
              <a:t>Unsere Strategie dorthin</a:t>
            </a:r>
          </a:p>
          <a:p>
            <a:pPr marL="342900" indent="-342900">
              <a:buFont typeface="+mj-lt"/>
              <a:buAutoNum type="arabicPeriod"/>
            </a:pPr>
            <a:r>
              <a:rPr lang="de-DE" dirty="0"/>
              <a:t>Unser Problem – mit uns selber</a:t>
            </a:r>
          </a:p>
          <a:p>
            <a:pPr marL="342900" indent="-342900">
              <a:buFont typeface="+mj-lt"/>
              <a:buAutoNum type="arabicPeriod"/>
            </a:pPr>
            <a:r>
              <a:rPr lang="de-DE" dirty="0"/>
              <a:t>Unser Problem mit der Realität und der Geschichte</a:t>
            </a:r>
          </a:p>
          <a:p>
            <a:pPr marL="342900" indent="-342900">
              <a:buFont typeface="+mj-lt"/>
              <a:buAutoNum type="arabicPeriod"/>
            </a:pPr>
            <a:endParaRPr lang="de-DE" dirty="0"/>
          </a:p>
          <a:p>
            <a:pPr marL="342900" indent="-342900">
              <a:buFont typeface="+mj-lt"/>
              <a:buAutoNum type="arabicPeriod"/>
            </a:pPr>
            <a:r>
              <a:rPr lang="de-DE" dirty="0"/>
              <a:t>Wir starten jetzt</a:t>
            </a:r>
          </a:p>
          <a:p>
            <a:pPr marL="342900" indent="-342900">
              <a:buFont typeface="+mj-lt"/>
              <a:buAutoNum type="arabicPeriod"/>
            </a:pPr>
            <a:r>
              <a:rPr lang="de-DE" dirty="0"/>
              <a:t>Die Ressource sind wir selber – hier sitzen 100 Menschen die mit und von einander lernen wollen</a:t>
            </a:r>
          </a:p>
        </p:txBody>
      </p:sp>
    </p:spTree>
    <p:extLst>
      <p:ext uri="{BB962C8B-B14F-4D97-AF65-F5344CB8AC3E}">
        <p14:creationId xmlns:p14="http://schemas.microsoft.com/office/powerpoint/2010/main" val="1946807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124768"/>
            <a:ext cx="10972800" cy="1384995"/>
          </a:xfrm>
          <a:prstGeom prst="rect">
            <a:avLst/>
          </a:prstGeom>
          <a:noFill/>
        </p:spPr>
        <p:txBody>
          <a:bodyPr wrap="square" rtlCol="0">
            <a:spAutoFit/>
          </a:bodyPr>
          <a:lstStyle/>
          <a:p>
            <a:r>
              <a:rPr lang="de-DE" sz="2800" b="1" dirty="0"/>
              <a:t>Die Ressource sind wir selber – hier sitzen 100 Menschen die mit und von einander lernen wollen – heute starten wir</a:t>
            </a:r>
          </a:p>
          <a:p>
            <a:endParaRPr lang="de-DE" sz="2800" b="1" dirty="0"/>
          </a:p>
        </p:txBody>
      </p:sp>
      <p:sp>
        <p:nvSpPr>
          <p:cNvPr id="2" name="Textfeld 1">
            <a:extLst>
              <a:ext uri="{FF2B5EF4-FFF2-40B4-BE49-F238E27FC236}">
                <a16:creationId xmlns:a16="http://schemas.microsoft.com/office/drawing/2014/main" id="{31794CC2-16A3-B542-ABD0-03F0C45D657F}"/>
              </a:ext>
            </a:extLst>
          </p:cNvPr>
          <p:cNvSpPr txBox="1"/>
          <p:nvPr/>
        </p:nvSpPr>
        <p:spPr>
          <a:xfrm>
            <a:off x="522514" y="1063448"/>
            <a:ext cx="11244943" cy="4708981"/>
          </a:xfrm>
          <a:prstGeom prst="rect">
            <a:avLst/>
          </a:prstGeom>
          <a:noFill/>
        </p:spPr>
        <p:txBody>
          <a:bodyPr wrap="square" rtlCol="0">
            <a:spAutoFit/>
          </a:bodyPr>
          <a:lstStyle/>
          <a:p>
            <a:br>
              <a:rPr lang="de-DE" sz="2000" dirty="0"/>
            </a:br>
            <a:endParaRPr lang="de-DE" sz="2000" dirty="0"/>
          </a:p>
          <a:p>
            <a:pPr marL="342900" indent="-342900">
              <a:buFont typeface="+mj-lt"/>
              <a:buAutoNum type="arabicPeriod"/>
            </a:pPr>
            <a:r>
              <a:rPr lang="de-DE" sz="2000" dirty="0"/>
              <a:t>Wir sind 100 Menschen, die das Wagnis eingehen, etwas Neues zu erproben</a:t>
            </a:r>
            <a:br>
              <a:rPr lang="de-DE" sz="2000" dirty="0"/>
            </a:br>
            <a:endParaRPr lang="de-DE" sz="2000" dirty="0"/>
          </a:p>
          <a:p>
            <a:pPr marL="342900" indent="-342900">
              <a:buFont typeface="+mj-lt"/>
              <a:buAutoNum type="arabicPeriod"/>
            </a:pPr>
            <a:r>
              <a:rPr lang="de-DE" sz="2000" dirty="0"/>
              <a:t>Wir wollen den Menschen in der Gesellschaft ja Mut machen, den Wandel zum Besseren, zum  Neuen zu wagen</a:t>
            </a:r>
          </a:p>
          <a:p>
            <a:pPr marL="342900" indent="-342900">
              <a:buFont typeface="+mj-lt"/>
              <a:buAutoNum type="arabicPeriod"/>
            </a:pPr>
            <a:r>
              <a:rPr lang="de-DE" sz="2000" dirty="0"/>
              <a:t>Zuerst machen wir uns nun hier Mut – in diesem Kreis</a:t>
            </a:r>
            <a:br>
              <a:rPr lang="de-DE" sz="2000" dirty="0"/>
            </a:br>
            <a:endParaRPr lang="de-DE" sz="2000" dirty="0"/>
          </a:p>
          <a:p>
            <a:pPr marL="342900" indent="-342900">
              <a:buFont typeface="+mj-lt"/>
              <a:buAutoNum type="arabicPeriod"/>
            </a:pPr>
            <a:r>
              <a:rPr lang="de-DE" sz="2000" dirty="0"/>
              <a:t>Er wird ein Anfang sein, wir wollen alles dokumentieren um daraus zu lernen – und auch jene dann teilhaben lassen, die heute nicht dabei sind. Darum helft mit, auch dieses ungewohnte Format einer Zoom-Tagung kennen und nutzen zu lernen</a:t>
            </a:r>
          </a:p>
          <a:p>
            <a:pPr marL="342900" indent="-342900">
              <a:buFont typeface="+mj-lt"/>
              <a:buAutoNum type="arabicPeriod"/>
            </a:pPr>
            <a:endParaRPr lang="de-DE" sz="2000" dirty="0"/>
          </a:p>
          <a:p>
            <a:pPr marL="342900" indent="-342900">
              <a:buFont typeface="+mj-lt"/>
              <a:buAutoNum type="arabicPeriod"/>
            </a:pPr>
            <a:r>
              <a:rPr lang="de-DE" sz="2000" dirty="0"/>
              <a:t>Wir wollen Zuversicht verbreiten, andere für Neues begeistern – jetzt lassen wir uns zuerst selber von Zuversicht leiten und wagen diesen Tag</a:t>
            </a:r>
          </a:p>
          <a:p>
            <a:endParaRPr lang="de-DE" sz="2000" dirty="0"/>
          </a:p>
        </p:txBody>
      </p:sp>
    </p:spTree>
    <p:extLst>
      <p:ext uri="{BB962C8B-B14F-4D97-AF65-F5344CB8AC3E}">
        <p14:creationId xmlns:p14="http://schemas.microsoft.com/office/powerpoint/2010/main" val="1022810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124768"/>
            <a:ext cx="10972800" cy="523220"/>
          </a:xfrm>
          <a:prstGeom prst="rect">
            <a:avLst/>
          </a:prstGeom>
          <a:noFill/>
        </p:spPr>
        <p:txBody>
          <a:bodyPr wrap="square" rtlCol="0">
            <a:spAutoFit/>
          </a:bodyPr>
          <a:lstStyle/>
          <a:p>
            <a:r>
              <a:rPr lang="de-DE" sz="2800" b="1" dirty="0"/>
              <a:t>Einleitung in die Gruppenarbeit</a:t>
            </a:r>
          </a:p>
        </p:txBody>
      </p:sp>
      <p:sp>
        <p:nvSpPr>
          <p:cNvPr id="2" name="Textfeld 1">
            <a:extLst>
              <a:ext uri="{FF2B5EF4-FFF2-40B4-BE49-F238E27FC236}">
                <a16:creationId xmlns:a16="http://schemas.microsoft.com/office/drawing/2014/main" id="{31794CC2-16A3-B542-ABD0-03F0C45D657F}"/>
              </a:ext>
            </a:extLst>
          </p:cNvPr>
          <p:cNvSpPr txBox="1"/>
          <p:nvPr/>
        </p:nvSpPr>
        <p:spPr>
          <a:xfrm>
            <a:off x="522514" y="1063448"/>
            <a:ext cx="11244943" cy="4199611"/>
          </a:xfrm>
          <a:prstGeom prst="rect">
            <a:avLst/>
          </a:prstGeom>
          <a:noFill/>
        </p:spPr>
        <p:txBody>
          <a:bodyPr wrap="square" rtlCol="0">
            <a:spAutoFit/>
          </a:bodyPr>
          <a:lstStyle/>
          <a:p>
            <a:pPr>
              <a:lnSpc>
                <a:spcPct val="150000"/>
              </a:lnSpc>
            </a:pPr>
            <a:endParaRPr lang="de-DE" sz="2000" dirty="0"/>
          </a:p>
          <a:p>
            <a:pPr marL="342900" indent="-342900">
              <a:lnSpc>
                <a:spcPct val="150000"/>
              </a:lnSpc>
              <a:buFont typeface="+mj-lt"/>
              <a:buAutoNum type="arabicPeriod"/>
            </a:pPr>
            <a:r>
              <a:rPr lang="de-DE" sz="2000" dirty="0"/>
              <a:t>Wir haben 80 min vor uns</a:t>
            </a:r>
          </a:p>
          <a:p>
            <a:pPr marL="342900" indent="-342900">
              <a:lnSpc>
                <a:spcPct val="150000"/>
              </a:lnSpc>
              <a:buFont typeface="+mj-lt"/>
              <a:buAutoNum type="arabicPeriod"/>
            </a:pPr>
            <a:r>
              <a:rPr lang="de-DE" sz="2000" dirty="0"/>
              <a:t>Es gibt noch eine kurze Pause – aber wenn wir hier fertig sind, seid ihr ZAK in der Gruppe</a:t>
            </a:r>
          </a:p>
          <a:p>
            <a:pPr marL="342900" indent="-342900">
              <a:lnSpc>
                <a:spcPct val="150000"/>
              </a:lnSpc>
              <a:buFont typeface="+mj-lt"/>
              <a:buAutoNum type="arabicPeriod"/>
            </a:pPr>
            <a:r>
              <a:rPr lang="de-DE" sz="2000" dirty="0"/>
              <a:t>Jede Arbeitsgruppe wird vom Präsidium des Fachausschusses geleitet</a:t>
            </a:r>
          </a:p>
          <a:p>
            <a:pPr marL="342900" indent="-342900">
              <a:lnSpc>
                <a:spcPct val="150000"/>
              </a:lnSpc>
              <a:buFont typeface="+mj-lt"/>
              <a:buAutoNum type="arabicPeriod"/>
            </a:pPr>
            <a:r>
              <a:rPr lang="de-DE" sz="2000" dirty="0"/>
              <a:t>Die Vorgehensweisen werden verschieden sein – das gehört auch zum Erfahrung sammeln</a:t>
            </a:r>
          </a:p>
          <a:p>
            <a:pPr marL="342900" indent="-342900">
              <a:lnSpc>
                <a:spcPct val="150000"/>
              </a:lnSpc>
              <a:buFont typeface="+mj-lt"/>
              <a:buAutoNum type="arabicPeriod"/>
            </a:pPr>
            <a:r>
              <a:rPr lang="de-DE" sz="2000" dirty="0"/>
              <a:t>Wir möchten die Ergebnisse und den Prozess möglichst gut dokumentieren – zum Lernen</a:t>
            </a:r>
          </a:p>
          <a:p>
            <a:pPr marL="342900" indent="-342900">
              <a:lnSpc>
                <a:spcPct val="150000"/>
              </a:lnSpc>
              <a:buFont typeface="+mj-lt"/>
              <a:buAutoNum type="arabicPeriod"/>
            </a:pPr>
            <a:r>
              <a:rPr lang="de-DE" sz="2000" dirty="0"/>
              <a:t>Helft mit, dass die AG rechtzeitig </a:t>
            </a:r>
            <a:r>
              <a:rPr lang="de-DE" sz="2000" dirty="0" err="1"/>
              <a:t>abschliessen</a:t>
            </a:r>
            <a:r>
              <a:rPr lang="de-DE" sz="2000" dirty="0"/>
              <a:t> kann – denn der Abschluss kommt  ZAK!</a:t>
            </a:r>
          </a:p>
          <a:p>
            <a:pPr marL="342900" indent="-342900">
              <a:lnSpc>
                <a:spcPct val="150000"/>
              </a:lnSpc>
              <a:buFont typeface="+mj-lt"/>
              <a:buAutoNum type="arabicPeriod"/>
            </a:pPr>
            <a:r>
              <a:rPr lang="de-DE" sz="2000" dirty="0"/>
              <a:t>Wir mussten die Gruppen – basierend auf Euren Präferenzen – zusammenstellen – wir hoffen sehr, ihr könnt das so annehmen</a:t>
            </a:r>
          </a:p>
        </p:txBody>
      </p:sp>
    </p:spTree>
    <p:extLst>
      <p:ext uri="{BB962C8B-B14F-4D97-AF65-F5344CB8AC3E}">
        <p14:creationId xmlns:p14="http://schemas.microsoft.com/office/powerpoint/2010/main" val="4144098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124768"/>
            <a:ext cx="10972800" cy="523220"/>
          </a:xfrm>
          <a:prstGeom prst="rect">
            <a:avLst/>
          </a:prstGeom>
          <a:noFill/>
        </p:spPr>
        <p:txBody>
          <a:bodyPr wrap="square" rtlCol="0">
            <a:spAutoFit/>
          </a:bodyPr>
          <a:lstStyle/>
          <a:p>
            <a:r>
              <a:rPr lang="de-DE" sz="2800" b="1" dirty="0"/>
              <a:t>Ziele der Gruppenarbeit</a:t>
            </a:r>
          </a:p>
        </p:txBody>
      </p:sp>
      <p:sp>
        <p:nvSpPr>
          <p:cNvPr id="2" name="Textfeld 1">
            <a:extLst>
              <a:ext uri="{FF2B5EF4-FFF2-40B4-BE49-F238E27FC236}">
                <a16:creationId xmlns:a16="http://schemas.microsoft.com/office/drawing/2014/main" id="{31794CC2-16A3-B542-ABD0-03F0C45D657F}"/>
              </a:ext>
            </a:extLst>
          </p:cNvPr>
          <p:cNvSpPr txBox="1"/>
          <p:nvPr/>
        </p:nvSpPr>
        <p:spPr>
          <a:xfrm>
            <a:off x="522514" y="647988"/>
            <a:ext cx="11244943" cy="5324535"/>
          </a:xfrm>
          <a:prstGeom prst="rect">
            <a:avLst/>
          </a:prstGeom>
          <a:noFill/>
        </p:spPr>
        <p:txBody>
          <a:bodyPr wrap="square" rtlCol="0">
            <a:spAutoFit/>
          </a:bodyPr>
          <a:lstStyle/>
          <a:p>
            <a:endParaRPr lang="de-DE" sz="2000" dirty="0"/>
          </a:p>
          <a:p>
            <a:pPr marL="342900" indent="-342900">
              <a:buFont typeface="+mj-lt"/>
              <a:buAutoNum type="arabicPeriod"/>
            </a:pPr>
            <a:r>
              <a:rPr lang="de-DE" sz="2000" dirty="0"/>
              <a:t>Wir haben zusammen Ziel: wir wollen lernen</a:t>
            </a:r>
            <a:br>
              <a:rPr lang="de-DE" sz="2000" dirty="0"/>
            </a:br>
            <a:endParaRPr lang="de-DE" sz="2000" dirty="0"/>
          </a:p>
          <a:p>
            <a:pPr marL="342900" indent="-342900">
              <a:buFont typeface="+mj-lt"/>
              <a:buAutoNum type="arabicPeriod"/>
            </a:pPr>
            <a:r>
              <a:rPr lang="de-DE" sz="2000" dirty="0"/>
              <a:t>Die beiden Referate sollten das Fundament legen für die kommenden Diskussionen in den AG aber es ist jetzt nicht die Meinung, dass diese Themen in den AG analytisch weiter vertieft werden sollen</a:t>
            </a:r>
            <a:br>
              <a:rPr lang="de-DE" sz="2000" dirty="0"/>
            </a:br>
            <a:endParaRPr lang="de-DE" sz="2000" dirty="0"/>
          </a:p>
          <a:p>
            <a:pPr marL="342900" indent="-342900">
              <a:buFont typeface="+mj-lt"/>
              <a:buAutoNum type="arabicPeriod"/>
            </a:pPr>
            <a:r>
              <a:rPr lang="de-DE" sz="2000" dirty="0"/>
              <a:t>Es gibt ein paar Fallgruben, die wir Euch bitten zu beachten:</a:t>
            </a:r>
          </a:p>
          <a:p>
            <a:pPr marL="800100" lvl="1" indent="-342900">
              <a:buFont typeface="+mj-lt"/>
              <a:buAutoNum type="arabicPeriod"/>
            </a:pPr>
            <a:r>
              <a:rPr lang="de-DE" sz="2000" dirty="0"/>
              <a:t>Wir diskutieren heute NICHT, was wären bessere Forderungen – im Sinne einer Wertegetriebenheit</a:t>
            </a:r>
          </a:p>
          <a:p>
            <a:pPr marL="800100" lvl="1" indent="-342900">
              <a:buFont typeface="+mj-lt"/>
              <a:buAutoNum type="arabicPeriod"/>
            </a:pPr>
            <a:r>
              <a:rPr lang="de-DE" sz="2000" dirty="0"/>
              <a:t>Es steht nicht im Zentrum, wie genau/elegant formulieren wir </a:t>
            </a:r>
          </a:p>
          <a:p>
            <a:pPr marL="800100" lvl="1" indent="-342900">
              <a:buFont typeface="+mj-lt"/>
              <a:buAutoNum type="arabicPeriod"/>
            </a:pPr>
            <a:r>
              <a:rPr lang="de-DE" sz="2000" dirty="0"/>
              <a:t>Nicht das „richtige“ Werte-Argument suchen wir sondern die Vielfalt wolle wir sammeln – fürs Lernen</a:t>
            </a:r>
            <a:br>
              <a:rPr lang="de-DE" sz="2000" dirty="0"/>
            </a:br>
            <a:endParaRPr lang="de-DE" sz="2000" dirty="0"/>
          </a:p>
          <a:p>
            <a:pPr marL="342900" indent="-342900">
              <a:buFont typeface="+mj-lt"/>
              <a:buAutoNum type="arabicPeriod"/>
            </a:pPr>
            <a:r>
              <a:rPr lang="de-DE" sz="2000" dirty="0"/>
              <a:t>Wir suchen neue Narrative, d.h. gut erkennbare Werte-Zusammenhänge, die im Kontext eines Sachthemas zum Ausdruck kommen können (ein Negatives Narrative: die SP will die Steuern erhöhen)</a:t>
            </a:r>
            <a:br>
              <a:rPr lang="de-DE" sz="2000" dirty="0"/>
            </a:br>
            <a:endParaRPr lang="de-DE" sz="2000" dirty="0"/>
          </a:p>
          <a:p>
            <a:pPr marL="342900" indent="-342900">
              <a:buFont typeface="+mj-lt"/>
              <a:buAutoNum type="arabicPeriod"/>
            </a:pPr>
            <a:r>
              <a:rPr lang="de-DE" sz="2000" dirty="0"/>
              <a:t>Das Ergebnis jedes Workshops soll eine konkrete Geschichte sein, ein Kleinod (und nicht eine allgemeine Zusammenfassung darüber, welche Themen man diskutiert hatte)</a:t>
            </a:r>
          </a:p>
        </p:txBody>
      </p:sp>
    </p:spTree>
    <p:extLst>
      <p:ext uri="{BB962C8B-B14F-4D97-AF65-F5344CB8AC3E}">
        <p14:creationId xmlns:p14="http://schemas.microsoft.com/office/powerpoint/2010/main" val="30590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331596"/>
            <a:ext cx="10972800" cy="523220"/>
          </a:xfrm>
          <a:prstGeom prst="rect">
            <a:avLst/>
          </a:prstGeom>
          <a:noFill/>
        </p:spPr>
        <p:txBody>
          <a:bodyPr wrap="square" rtlCol="0">
            <a:spAutoFit/>
          </a:bodyPr>
          <a:lstStyle/>
          <a:p>
            <a:r>
              <a:rPr lang="de-DE" sz="2800" b="1" dirty="0"/>
              <a:t>Unser Antrieb</a:t>
            </a:r>
          </a:p>
        </p:txBody>
      </p:sp>
      <p:sp>
        <p:nvSpPr>
          <p:cNvPr id="2" name="Textfeld 1">
            <a:extLst>
              <a:ext uri="{FF2B5EF4-FFF2-40B4-BE49-F238E27FC236}">
                <a16:creationId xmlns:a16="http://schemas.microsoft.com/office/drawing/2014/main" id="{31794CC2-16A3-B542-ABD0-03F0C45D657F}"/>
              </a:ext>
            </a:extLst>
          </p:cNvPr>
          <p:cNvSpPr txBox="1"/>
          <p:nvPr/>
        </p:nvSpPr>
        <p:spPr>
          <a:xfrm>
            <a:off x="696686" y="854816"/>
            <a:ext cx="9742715" cy="5324535"/>
          </a:xfrm>
          <a:prstGeom prst="rect">
            <a:avLst/>
          </a:prstGeom>
          <a:noFill/>
        </p:spPr>
        <p:txBody>
          <a:bodyPr wrap="square" rtlCol="0">
            <a:spAutoFit/>
          </a:bodyPr>
          <a:lstStyle/>
          <a:p>
            <a:pPr marL="342900" indent="-342900">
              <a:buFont typeface="+mj-lt"/>
              <a:buAutoNum type="arabicPeriod"/>
            </a:pPr>
            <a:r>
              <a:rPr lang="de-DE" sz="2000" dirty="0"/>
              <a:t>Wir verlieren Wahlen, obwohl die Linke gewinnt</a:t>
            </a:r>
          </a:p>
          <a:p>
            <a:pPr marL="342900" indent="-342900">
              <a:buFont typeface="+mj-lt"/>
              <a:buAutoNum type="arabicPeriod"/>
            </a:pPr>
            <a:r>
              <a:rPr lang="de-DE" sz="2000" dirty="0"/>
              <a:t>Wir realisieren: die Menschen, die wir vertreten wollen, wählen uns gar nicht – und die Menschen, die uns wählen, vertreten wir nicht recht</a:t>
            </a:r>
            <a:br>
              <a:rPr lang="de-DE" sz="2000" dirty="0"/>
            </a:br>
            <a:endParaRPr lang="de-DE" sz="2000" dirty="0"/>
          </a:p>
          <a:p>
            <a:pPr marL="342900" indent="-342900">
              <a:buFont typeface="+mj-lt"/>
              <a:buAutoNum type="arabicPeriod"/>
            </a:pPr>
            <a:r>
              <a:rPr lang="de-DE" sz="2000" dirty="0"/>
              <a:t>Die Welt ist aus den Fugen – und wir machen eigentlich immer noch das gleiche wie in den letzten 50 Jahren</a:t>
            </a:r>
          </a:p>
          <a:p>
            <a:pPr marL="1257300" lvl="2" indent="-342900">
              <a:buFont typeface="+mj-lt"/>
              <a:buAutoNum type="arabicPeriod"/>
            </a:pPr>
            <a:r>
              <a:rPr lang="de-DE" sz="2000" dirty="0"/>
              <a:t>1972 Grenzen des Wachstums			CO2	327 ppm</a:t>
            </a:r>
          </a:p>
          <a:p>
            <a:pPr marL="1257300" lvl="2" indent="-342900">
              <a:buFont typeface="+mj-lt"/>
              <a:buAutoNum type="arabicPeriod"/>
            </a:pPr>
            <a:r>
              <a:rPr lang="de-DE" sz="2000" dirty="0"/>
              <a:t>1983 Wendezeit /F. Capra			CO2	342 ppm</a:t>
            </a:r>
          </a:p>
          <a:p>
            <a:pPr marL="1257300" lvl="2" indent="-342900">
              <a:buFont typeface="+mj-lt"/>
              <a:buAutoNum type="arabicPeriod"/>
            </a:pPr>
            <a:r>
              <a:rPr lang="de-DE" sz="2000" dirty="0"/>
              <a:t>1992 1. Klimakonferenz in Rio			CO2	356 ppm</a:t>
            </a:r>
          </a:p>
          <a:p>
            <a:pPr marL="1257300" lvl="2" indent="-342900">
              <a:buFont typeface="+mj-lt"/>
              <a:buAutoNum type="arabicPeriod"/>
            </a:pPr>
            <a:r>
              <a:rPr lang="de-DE" sz="2000" dirty="0"/>
              <a:t>2014 Das Kapital des 21. </a:t>
            </a:r>
            <a:r>
              <a:rPr lang="de-DE" sz="2000" dirty="0" err="1"/>
              <a:t>Jh</a:t>
            </a:r>
            <a:r>
              <a:rPr lang="de-DE" sz="2000" dirty="0"/>
              <a:t> </a:t>
            </a:r>
            <a:r>
              <a:rPr lang="de-DE" sz="2000" dirty="0" err="1"/>
              <a:t>Th</a:t>
            </a:r>
            <a:r>
              <a:rPr lang="de-DE" sz="2000" dirty="0"/>
              <a:t>. </a:t>
            </a:r>
            <a:r>
              <a:rPr lang="de-DE" sz="2000" dirty="0" err="1"/>
              <a:t>Piketty</a:t>
            </a:r>
            <a:r>
              <a:rPr lang="de-DE" sz="2000" dirty="0"/>
              <a:t>		CO2	397 ppm</a:t>
            </a:r>
          </a:p>
          <a:p>
            <a:pPr marL="1257300" lvl="2" indent="-342900">
              <a:buFont typeface="+mj-lt"/>
              <a:buAutoNum type="arabicPeriod"/>
            </a:pPr>
            <a:r>
              <a:rPr lang="de-DE" sz="2000" dirty="0"/>
              <a:t>2015 Paris Klimaabkommen			CO2	400 ppm</a:t>
            </a:r>
          </a:p>
          <a:p>
            <a:pPr marL="1257300" lvl="2" indent="-342900">
              <a:buFont typeface="+mj-lt"/>
              <a:buAutoNum type="arabicPeriod"/>
            </a:pPr>
            <a:r>
              <a:rPr lang="de-DE" sz="2000" dirty="0"/>
              <a:t>2020 Corona-Pandemie			CO2	418 ppm</a:t>
            </a:r>
          </a:p>
          <a:p>
            <a:pPr marL="1257300" lvl="2" indent="-342900">
              <a:buFont typeface="+mj-lt"/>
              <a:buAutoNum type="arabicPeriod"/>
            </a:pPr>
            <a:endParaRPr lang="de-DE" sz="2000" dirty="0"/>
          </a:p>
          <a:p>
            <a:pPr marL="342900" lvl="2" indent="-342900">
              <a:buAutoNum type="arabicPeriod" startAt="4"/>
            </a:pPr>
            <a:r>
              <a:rPr lang="de-DE" sz="2000" dirty="0"/>
              <a:t>Das CO2 Budget für das 1,5 o C ist im Jahr 2028 (für die Schweiz) aufgebraucht</a:t>
            </a:r>
          </a:p>
          <a:p>
            <a:pPr marL="342900" lvl="2" indent="-342900">
              <a:buAutoNum type="arabicPeriod" startAt="4"/>
            </a:pPr>
            <a:endParaRPr lang="de-DE" sz="2000" dirty="0"/>
          </a:p>
          <a:p>
            <a:pPr marL="0" lvl="2"/>
            <a:r>
              <a:rPr lang="de-DE" sz="2000" dirty="0"/>
              <a:t>Selbst Gerhard Pfister CVP/Mitte ist klar: </a:t>
            </a:r>
            <a:r>
              <a:rPr lang="de-DE" sz="2000" b="1" dirty="0"/>
              <a:t>wir brauchen ein anderes Wirtschaftssystem</a:t>
            </a:r>
          </a:p>
          <a:p>
            <a:pPr marL="1257300" lvl="2" indent="-342900">
              <a:buFont typeface="+mj-lt"/>
              <a:buAutoNum type="arabicPeriod"/>
            </a:pPr>
            <a:endParaRPr lang="de-DE" sz="2000" dirty="0"/>
          </a:p>
        </p:txBody>
      </p:sp>
    </p:spTree>
    <p:extLst>
      <p:ext uri="{BB962C8B-B14F-4D97-AF65-F5344CB8AC3E}">
        <p14:creationId xmlns:p14="http://schemas.microsoft.com/office/powerpoint/2010/main" val="1520557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331596"/>
            <a:ext cx="10972800" cy="523220"/>
          </a:xfrm>
          <a:prstGeom prst="rect">
            <a:avLst/>
          </a:prstGeom>
          <a:noFill/>
        </p:spPr>
        <p:txBody>
          <a:bodyPr wrap="square" rtlCol="0">
            <a:spAutoFit/>
          </a:bodyPr>
          <a:lstStyle/>
          <a:p>
            <a:r>
              <a:rPr lang="de-DE" sz="2800" b="1" dirty="0"/>
              <a:t>Unser Ziel muss sein</a:t>
            </a:r>
          </a:p>
        </p:txBody>
      </p:sp>
      <p:sp>
        <p:nvSpPr>
          <p:cNvPr id="2" name="Textfeld 1">
            <a:extLst>
              <a:ext uri="{FF2B5EF4-FFF2-40B4-BE49-F238E27FC236}">
                <a16:creationId xmlns:a16="http://schemas.microsoft.com/office/drawing/2014/main" id="{31794CC2-16A3-B542-ABD0-03F0C45D657F}"/>
              </a:ext>
            </a:extLst>
          </p:cNvPr>
          <p:cNvSpPr txBox="1"/>
          <p:nvPr/>
        </p:nvSpPr>
        <p:spPr>
          <a:xfrm>
            <a:off x="783771" y="1360714"/>
            <a:ext cx="10635343" cy="3785652"/>
          </a:xfrm>
          <a:prstGeom prst="rect">
            <a:avLst/>
          </a:prstGeom>
          <a:noFill/>
        </p:spPr>
        <p:txBody>
          <a:bodyPr wrap="square" rtlCol="0">
            <a:spAutoFit/>
          </a:bodyPr>
          <a:lstStyle/>
          <a:p>
            <a:pPr marL="342900" indent="-342900">
              <a:buFont typeface="+mj-lt"/>
              <a:buAutoNum type="arabicPeriod"/>
            </a:pPr>
            <a:r>
              <a:rPr lang="de-DE" sz="2000" dirty="0"/>
              <a:t>Die SP kann einleuchtend erklären, warum unser Welt- und Menschenbild wirklich zukunftstauglich ist</a:t>
            </a:r>
          </a:p>
          <a:p>
            <a:pPr marL="342900" indent="-342900">
              <a:buFont typeface="+mj-lt"/>
              <a:buAutoNum type="arabicPeriod"/>
            </a:pPr>
            <a:endParaRPr lang="de-DE" sz="2000" dirty="0"/>
          </a:p>
          <a:p>
            <a:pPr marL="342900" indent="-342900">
              <a:buFont typeface="+mj-lt"/>
              <a:buAutoNum type="arabicPeriod"/>
            </a:pPr>
            <a:r>
              <a:rPr lang="de-DE" sz="2000" dirty="0"/>
              <a:t>Die SP kann eine Zukunft der Welt und der Menschheit beschreiben, die im Einklang ist mit Natur- und Menschenrechten</a:t>
            </a:r>
          </a:p>
          <a:p>
            <a:pPr marL="800100" lvl="1" indent="-342900">
              <a:buFont typeface="+mj-lt"/>
              <a:buAutoNum type="arabicPeriod"/>
            </a:pPr>
            <a:r>
              <a:rPr lang="de-DE" sz="2000" dirty="0"/>
              <a:t>Die Wohlstand gerecht verteilen kann</a:t>
            </a:r>
          </a:p>
          <a:p>
            <a:pPr marL="800100" lvl="1" indent="-342900">
              <a:buFont typeface="+mj-lt"/>
              <a:buAutoNum type="arabicPeriod"/>
            </a:pPr>
            <a:r>
              <a:rPr lang="de-DE" sz="2000" dirty="0"/>
              <a:t>Die den Wohlstand so konkretisieren kann, dass er für alle reicht und die Menschheit mit den anderen Lebewesen und der Natur nachhaltig im Gleichgewicht ist (</a:t>
            </a:r>
          </a:p>
          <a:p>
            <a:pPr marL="800100" lvl="1" indent="-342900">
              <a:buFont typeface="+mj-lt"/>
              <a:buAutoNum type="arabicPeriod"/>
            </a:pPr>
            <a:r>
              <a:rPr lang="de-DE" sz="2000" dirty="0"/>
              <a:t>Diesen anderen Wohlstand begründen und illustrieren und als lebenswert darstellen</a:t>
            </a:r>
          </a:p>
          <a:p>
            <a:pPr marL="800100" lvl="1" indent="-342900">
              <a:buFont typeface="+mj-lt"/>
              <a:buAutoNum type="arabicPeriod"/>
            </a:pPr>
            <a:endParaRPr lang="de-DE" sz="2000" dirty="0"/>
          </a:p>
          <a:p>
            <a:pPr marL="342900" indent="-342900">
              <a:buFont typeface="+mj-lt"/>
              <a:buAutoNum type="arabicPeriod"/>
            </a:pPr>
            <a:r>
              <a:rPr lang="de-DE" sz="2000" dirty="0"/>
              <a:t>Die SP kann den Weg dorthin entwickeln, zeigen wie das Ziel erreicht werden kann so dass die Menschen auch mitgehen wollen und können</a:t>
            </a:r>
          </a:p>
        </p:txBody>
      </p:sp>
    </p:spTree>
    <p:extLst>
      <p:ext uri="{BB962C8B-B14F-4D97-AF65-F5344CB8AC3E}">
        <p14:creationId xmlns:p14="http://schemas.microsoft.com/office/powerpoint/2010/main" val="2589855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331596"/>
            <a:ext cx="10972800" cy="523220"/>
          </a:xfrm>
          <a:prstGeom prst="rect">
            <a:avLst/>
          </a:prstGeom>
          <a:noFill/>
        </p:spPr>
        <p:txBody>
          <a:bodyPr wrap="square" rtlCol="0">
            <a:spAutoFit/>
          </a:bodyPr>
          <a:lstStyle/>
          <a:p>
            <a:r>
              <a:rPr lang="de-DE" sz="2800" b="1" dirty="0"/>
              <a:t>Unser Weltbild, unser Menschenbild,  Unser Gesellschaftsbild</a:t>
            </a:r>
          </a:p>
        </p:txBody>
      </p:sp>
      <p:sp>
        <p:nvSpPr>
          <p:cNvPr id="2" name="Textfeld 1">
            <a:extLst>
              <a:ext uri="{FF2B5EF4-FFF2-40B4-BE49-F238E27FC236}">
                <a16:creationId xmlns:a16="http://schemas.microsoft.com/office/drawing/2014/main" id="{31794CC2-16A3-B542-ABD0-03F0C45D657F}"/>
              </a:ext>
            </a:extLst>
          </p:cNvPr>
          <p:cNvSpPr txBox="1"/>
          <p:nvPr/>
        </p:nvSpPr>
        <p:spPr>
          <a:xfrm>
            <a:off x="783771" y="1360714"/>
            <a:ext cx="9742715" cy="4247317"/>
          </a:xfrm>
          <a:prstGeom prst="rect">
            <a:avLst/>
          </a:prstGeom>
          <a:noFill/>
        </p:spPr>
        <p:txBody>
          <a:bodyPr wrap="square" rtlCol="0">
            <a:spAutoFit/>
          </a:bodyPr>
          <a:lstStyle/>
          <a:p>
            <a:pPr marL="342900" indent="-342900">
              <a:buFont typeface="+mj-lt"/>
              <a:buAutoNum type="arabicPeriod"/>
            </a:pPr>
            <a:r>
              <a:rPr lang="de-DE" dirty="0"/>
              <a:t>Doch nur, wenn wir uns über unsere Werte, unser Weltbild, unser Menschenbild, unsere Gesellschaftsbild klar werden, können wir auch darüber reden</a:t>
            </a:r>
            <a:br>
              <a:rPr lang="de-DE" dirty="0"/>
            </a:br>
            <a:endParaRPr lang="de-DE" dirty="0"/>
          </a:p>
          <a:p>
            <a:pPr marL="342900" indent="-342900">
              <a:buFont typeface="+mj-lt"/>
              <a:buAutoNum type="arabicPeriod"/>
            </a:pPr>
            <a:r>
              <a:rPr lang="de-DE" dirty="0"/>
              <a:t>Die Gefahr, dass wir weiterhin in sozialen und demokratischen Aktionismus verharren, ist </a:t>
            </a:r>
            <a:r>
              <a:rPr lang="de-DE" dirty="0" err="1"/>
              <a:t>gross</a:t>
            </a:r>
            <a:endParaRPr lang="de-DE" dirty="0"/>
          </a:p>
          <a:p>
            <a:pPr marL="342900" indent="-342900">
              <a:buFont typeface="+mj-lt"/>
              <a:buAutoNum type="arabicPeriod"/>
            </a:pPr>
            <a:endParaRPr lang="de-DE" dirty="0"/>
          </a:p>
          <a:p>
            <a:pPr marL="342900" indent="-342900">
              <a:buFont typeface="+mj-lt"/>
              <a:buAutoNum type="arabicPeriod"/>
            </a:pPr>
            <a:r>
              <a:rPr lang="de-DE" dirty="0"/>
              <a:t>Die Angst ist </a:t>
            </a:r>
            <a:r>
              <a:rPr lang="de-DE" dirty="0" err="1"/>
              <a:t>gross</a:t>
            </a:r>
            <a:r>
              <a:rPr lang="de-DE" dirty="0"/>
              <a:t>, dass wir das nicht schaffen – wir haben das selber erlebt in unserer Vorbereitungsgruppe</a:t>
            </a:r>
          </a:p>
          <a:p>
            <a:pPr marL="342900" indent="-342900">
              <a:buFont typeface="+mj-lt"/>
              <a:buAutoNum type="arabicPeriod"/>
            </a:pPr>
            <a:endParaRPr lang="de-DE" dirty="0"/>
          </a:p>
          <a:p>
            <a:pPr marL="342900" indent="-342900">
              <a:buFont typeface="+mj-lt"/>
              <a:buAutoNum type="arabicPeriod"/>
            </a:pPr>
            <a:r>
              <a:rPr lang="de-DE" dirty="0"/>
              <a:t>Im Februar haben wir das Projekt fast abgesagt – doch irgend etwas trieb uns an – es zu versuchen- auch wenn wir scheitern könnten</a:t>
            </a:r>
          </a:p>
          <a:p>
            <a:pPr marL="342900" indent="-342900">
              <a:buFont typeface="+mj-lt"/>
              <a:buAutoNum type="arabicPeriod"/>
            </a:pPr>
            <a:endParaRPr lang="de-DE" dirty="0"/>
          </a:p>
          <a:p>
            <a:pPr marL="342900" indent="-342900">
              <a:buFont typeface="+mj-lt"/>
              <a:buAutoNum type="arabicPeriod"/>
            </a:pPr>
            <a:r>
              <a:rPr lang="de-DE" dirty="0"/>
              <a:t>Wir wagten es – auf die „alten Grundwerte“ zu blicken – und die konkrete Politik, die wir machen, daran zu messen – und wir sind etwas erschrocken. Gute, ehrliche Sachpolitik zwar aber wo bleibt da das Feuer? Wo werden sozialdemokratische Werte sichtbar.</a:t>
            </a:r>
          </a:p>
          <a:p>
            <a:endParaRPr lang="de-DE" dirty="0"/>
          </a:p>
        </p:txBody>
      </p:sp>
    </p:spTree>
    <p:extLst>
      <p:ext uri="{BB962C8B-B14F-4D97-AF65-F5344CB8AC3E}">
        <p14:creationId xmlns:p14="http://schemas.microsoft.com/office/powerpoint/2010/main" val="431568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331596"/>
            <a:ext cx="10972800" cy="523220"/>
          </a:xfrm>
          <a:prstGeom prst="rect">
            <a:avLst/>
          </a:prstGeom>
          <a:noFill/>
        </p:spPr>
        <p:txBody>
          <a:bodyPr wrap="square" rtlCol="0">
            <a:spAutoFit/>
          </a:bodyPr>
          <a:lstStyle/>
          <a:p>
            <a:r>
              <a:rPr lang="de-DE" sz="2800" b="1" dirty="0"/>
              <a:t>Unsere Strategie dorthin – muss erst mal warten</a:t>
            </a:r>
          </a:p>
        </p:txBody>
      </p:sp>
      <p:sp>
        <p:nvSpPr>
          <p:cNvPr id="2" name="Textfeld 1">
            <a:extLst>
              <a:ext uri="{FF2B5EF4-FFF2-40B4-BE49-F238E27FC236}">
                <a16:creationId xmlns:a16="http://schemas.microsoft.com/office/drawing/2014/main" id="{31794CC2-16A3-B542-ABD0-03F0C45D657F}"/>
              </a:ext>
            </a:extLst>
          </p:cNvPr>
          <p:cNvSpPr txBox="1"/>
          <p:nvPr/>
        </p:nvSpPr>
        <p:spPr>
          <a:xfrm>
            <a:off x="783771" y="1360714"/>
            <a:ext cx="9742715" cy="2031325"/>
          </a:xfrm>
          <a:prstGeom prst="rect">
            <a:avLst/>
          </a:prstGeom>
          <a:noFill/>
        </p:spPr>
        <p:txBody>
          <a:bodyPr wrap="square" rtlCol="0">
            <a:spAutoFit/>
          </a:bodyPr>
          <a:lstStyle/>
          <a:p>
            <a:pPr marL="342900" indent="-342900">
              <a:buFont typeface="+mj-lt"/>
              <a:buAutoNum type="arabicPeriod"/>
            </a:pPr>
            <a:r>
              <a:rPr lang="de-DE" dirty="0"/>
              <a:t>Ohne Werte kein Kompass</a:t>
            </a:r>
          </a:p>
          <a:p>
            <a:pPr marL="342900" indent="-342900">
              <a:buFont typeface="+mj-lt"/>
              <a:buAutoNum type="arabicPeriod"/>
            </a:pPr>
            <a:endParaRPr lang="de-DE" dirty="0"/>
          </a:p>
          <a:p>
            <a:pPr marL="342900" indent="-342900">
              <a:buFont typeface="+mj-lt"/>
              <a:buAutoNum type="arabicPeriod"/>
            </a:pPr>
            <a:r>
              <a:rPr lang="de-DE" dirty="0"/>
              <a:t>Ohne Kompass kein Vertrauen, kein Erfolg</a:t>
            </a:r>
          </a:p>
          <a:p>
            <a:pPr marL="342900" indent="-342900">
              <a:buFont typeface="+mj-lt"/>
              <a:buAutoNum type="arabicPeriod"/>
            </a:pPr>
            <a:endParaRPr lang="de-DE" dirty="0"/>
          </a:p>
          <a:p>
            <a:pPr marL="342900" indent="-342900">
              <a:buFont typeface="+mj-lt"/>
              <a:buAutoNum type="arabicPeriod"/>
            </a:pPr>
            <a:r>
              <a:rPr lang="de-DE" dirty="0"/>
              <a:t>Diese aktuelle Ungewissheit müssen wir im Moment aushalten</a:t>
            </a:r>
          </a:p>
          <a:p>
            <a:pPr marL="342900" indent="-342900">
              <a:buFont typeface="+mj-lt"/>
              <a:buAutoNum type="arabicPeriod"/>
            </a:pPr>
            <a:endParaRPr lang="de-DE" dirty="0"/>
          </a:p>
          <a:p>
            <a:pPr marL="342900" indent="-342900">
              <a:buFont typeface="+mj-lt"/>
              <a:buAutoNum type="arabicPeriod"/>
            </a:pPr>
            <a:r>
              <a:rPr lang="de-DE" dirty="0"/>
              <a:t>Es lohnt sich zu fragen, warum wir in dieser ungemütlichen Lage sind</a:t>
            </a:r>
          </a:p>
        </p:txBody>
      </p:sp>
    </p:spTree>
    <p:extLst>
      <p:ext uri="{BB962C8B-B14F-4D97-AF65-F5344CB8AC3E}">
        <p14:creationId xmlns:p14="http://schemas.microsoft.com/office/powerpoint/2010/main" val="1288006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331596"/>
            <a:ext cx="10972800" cy="523220"/>
          </a:xfrm>
          <a:prstGeom prst="rect">
            <a:avLst/>
          </a:prstGeom>
          <a:noFill/>
        </p:spPr>
        <p:txBody>
          <a:bodyPr wrap="square" rtlCol="0">
            <a:spAutoFit/>
          </a:bodyPr>
          <a:lstStyle/>
          <a:p>
            <a:r>
              <a:rPr lang="de-DE" sz="2800" b="1" dirty="0"/>
              <a:t>Unser Problem mit der Welt</a:t>
            </a:r>
          </a:p>
        </p:txBody>
      </p:sp>
      <p:sp>
        <p:nvSpPr>
          <p:cNvPr id="2" name="Textfeld 1">
            <a:extLst>
              <a:ext uri="{FF2B5EF4-FFF2-40B4-BE49-F238E27FC236}">
                <a16:creationId xmlns:a16="http://schemas.microsoft.com/office/drawing/2014/main" id="{31794CC2-16A3-B542-ABD0-03F0C45D657F}"/>
              </a:ext>
            </a:extLst>
          </p:cNvPr>
          <p:cNvSpPr txBox="1"/>
          <p:nvPr/>
        </p:nvSpPr>
        <p:spPr>
          <a:xfrm>
            <a:off x="522514" y="941798"/>
            <a:ext cx="11212286" cy="5122941"/>
          </a:xfrm>
          <a:prstGeom prst="rect">
            <a:avLst/>
          </a:prstGeom>
          <a:noFill/>
        </p:spPr>
        <p:txBody>
          <a:bodyPr wrap="square" rtlCol="0">
            <a:spAutoFit/>
          </a:bodyPr>
          <a:lstStyle/>
          <a:p>
            <a:pPr marL="342900" indent="-342900">
              <a:lnSpc>
                <a:spcPct val="150000"/>
              </a:lnSpc>
              <a:buFont typeface="+mj-lt"/>
              <a:buAutoNum type="arabicPeriod"/>
            </a:pPr>
            <a:r>
              <a:rPr lang="de-DE" sz="2000" dirty="0"/>
              <a:t>Unsere Bewegung ist auch ein Abbild der Gesellschaft</a:t>
            </a:r>
          </a:p>
          <a:p>
            <a:pPr marL="800100" lvl="1" indent="-342900">
              <a:lnSpc>
                <a:spcPct val="150000"/>
              </a:lnSpc>
              <a:buFont typeface="+mj-lt"/>
              <a:buAutoNum type="arabicPeriod"/>
            </a:pPr>
            <a:r>
              <a:rPr lang="de-DE" sz="2000" dirty="0"/>
              <a:t>Die Entpolitisierung der Politik – es soll sachlich sein, nicht politisch, und schon gar nicht polemisch</a:t>
            </a:r>
          </a:p>
          <a:p>
            <a:pPr marL="800100" lvl="1" indent="-342900">
              <a:lnSpc>
                <a:spcPct val="150000"/>
              </a:lnSpc>
              <a:buFont typeface="+mj-lt"/>
              <a:buAutoNum type="arabicPeriod"/>
            </a:pPr>
            <a:r>
              <a:rPr lang="de-DE" sz="2000" dirty="0"/>
              <a:t>Die Dominanz der Marktwirtschaft – seit 1989</a:t>
            </a:r>
          </a:p>
          <a:p>
            <a:pPr marL="800100" lvl="1" indent="-342900">
              <a:lnSpc>
                <a:spcPct val="150000"/>
              </a:lnSpc>
              <a:buFont typeface="+mj-lt"/>
              <a:buAutoNum type="arabicPeriod"/>
            </a:pPr>
            <a:r>
              <a:rPr lang="de-DE" sz="2000" dirty="0"/>
              <a:t>Die Globalisierung – und der Wettbewerb der Standorte</a:t>
            </a:r>
          </a:p>
          <a:p>
            <a:pPr marL="800100" lvl="1" indent="-342900">
              <a:lnSpc>
                <a:spcPct val="150000"/>
              </a:lnSpc>
              <a:buFont typeface="+mj-lt"/>
              <a:buAutoNum type="arabicPeriod"/>
            </a:pPr>
            <a:r>
              <a:rPr lang="de-DE" sz="2000" dirty="0"/>
              <a:t>Der Souveränitätsverlust der Staaten zu Gunsten Globaler Multis</a:t>
            </a:r>
          </a:p>
          <a:p>
            <a:pPr marL="800100" lvl="1" indent="-342900">
              <a:lnSpc>
                <a:spcPct val="150000"/>
              </a:lnSpc>
              <a:buFont typeface="+mj-lt"/>
              <a:buAutoNum type="arabicPeriod"/>
            </a:pPr>
            <a:r>
              <a:rPr lang="de-DE" sz="2000" dirty="0"/>
              <a:t>Das Primat der Leistungsgesellschaft und die Mär vom wer will der kann – wer nicht kann, der will nicht</a:t>
            </a:r>
          </a:p>
          <a:p>
            <a:pPr marL="800100" lvl="1" indent="-342900">
              <a:lnSpc>
                <a:spcPct val="150000"/>
              </a:lnSpc>
              <a:buFont typeface="+mj-lt"/>
              <a:buAutoNum type="arabicPeriod"/>
            </a:pPr>
            <a:r>
              <a:rPr lang="de-DE" sz="2000" dirty="0"/>
              <a:t>Die Denunzierung der Gefühle in der Politik als Zeichen von Heulsusen und Verlierern</a:t>
            </a:r>
          </a:p>
          <a:p>
            <a:pPr marL="800100" lvl="1" indent="-342900">
              <a:lnSpc>
                <a:spcPct val="150000"/>
              </a:lnSpc>
              <a:buFont typeface="+mj-lt"/>
              <a:buAutoNum type="arabicPeriod"/>
            </a:pPr>
            <a:r>
              <a:rPr lang="de-DE" sz="2000" dirty="0"/>
              <a:t>Die Verächtlichmachung der linken Analytiker als vorgestrige Mottenkisten-Theoretikern (was nicht immer falsch war)</a:t>
            </a:r>
          </a:p>
          <a:p>
            <a:pPr marL="800100" lvl="1" indent="-342900">
              <a:lnSpc>
                <a:spcPct val="150000"/>
              </a:lnSpc>
              <a:buFont typeface="+mj-lt"/>
              <a:buAutoNum type="arabicPeriod"/>
            </a:pPr>
            <a:endParaRPr lang="de-DE" sz="2000" dirty="0"/>
          </a:p>
        </p:txBody>
      </p:sp>
    </p:spTree>
    <p:extLst>
      <p:ext uri="{BB962C8B-B14F-4D97-AF65-F5344CB8AC3E}">
        <p14:creationId xmlns:p14="http://schemas.microsoft.com/office/powerpoint/2010/main" val="1976630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331596"/>
            <a:ext cx="10972800" cy="523220"/>
          </a:xfrm>
          <a:prstGeom prst="rect">
            <a:avLst/>
          </a:prstGeom>
          <a:noFill/>
        </p:spPr>
        <p:txBody>
          <a:bodyPr wrap="square" rtlCol="0">
            <a:spAutoFit/>
          </a:bodyPr>
          <a:lstStyle/>
          <a:p>
            <a:r>
              <a:rPr lang="de-DE" sz="2800" b="1" dirty="0"/>
              <a:t>Unser Problem mit uns selber</a:t>
            </a:r>
          </a:p>
        </p:txBody>
      </p:sp>
      <p:sp>
        <p:nvSpPr>
          <p:cNvPr id="2" name="Textfeld 1">
            <a:extLst>
              <a:ext uri="{FF2B5EF4-FFF2-40B4-BE49-F238E27FC236}">
                <a16:creationId xmlns:a16="http://schemas.microsoft.com/office/drawing/2014/main" id="{31794CC2-16A3-B542-ABD0-03F0C45D657F}"/>
              </a:ext>
            </a:extLst>
          </p:cNvPr>
          <p:cNvSpPr txBox="1"/>
          <p:nvPr/>
        </p:nvSpPr>
        <p:spPr>
          <a:xfrm>
            <a:off x="522514" y="941798"/>
            <a:ext cx="11212286" cy="3276282"/>
          </a:xfrm>
          <a:prstGeom prst="rect">
            <a:avLst/>
          </a:prstGeom>
          <a:noFill/>
        </p:spPr>
        <p:txBody>
          <a:bodyPr wrap="square" rtlCol="0">
            <a:spAutoFit/>
          </a:bodyPr>
          <a:lstStyle/>
          <a:p>
            <a:pPr marL="342900" indent="-342900">
              <a:lnSpc>
                <a:spcPct val="150000"/>
              </a:lnSpc>
              <a:buFont typeface="+mj-lt"/>
              <a:buAutoNum type="arabicPeriod"/>
            </a:pPr>
            <a:r>
              <a:rPr lang="de-DE" sz="2000" dirty="0"/>
              <a:t>Wir haben es verlernt, wir wagen es nicht mehr</a:t>
            </a:r>
          </a:p>
          <a:p>
            <a:pPr marL="800100" lvl="1" indent="-342900">
              <a:lnSpc>
                <a:spcPct val="150000"/>
              </a:lnSpc>
              <a:buFont typeface="+mj-lt"/>
              <a:buAutoNum type="arabicPeriod"/>
            </a:pPr>
            <a:r>
              <a:rPr lang="de-DE" sz="2000" dirty="0"/>
              <a:t>Weil wir nicht wissen wie – kommt es schief</a:t>
            </a:r>
          </a:p>
          <a:p>
            <a:pPr marL="800100" lvl="1" indent="-342900">
              <a:lnSpc>
                <a:spcPct val="150000"/>
              </a:lnSpc>
              <a:buFont typeface="+mj-lt"/>
              <a:buAutoNum type="arabicPeriod"/>
            </a:pPr>
            <a:r>
              <a:rPr lang="de-DE" sz="2000" dirty="0"/>
              <a:t>Weil wir es nicht mehr machen – versteht es keiner und keine</a:t>
            </a:r>
          </a:p>
          <a:p>
            <a:pPr marL="800100" lvl="1" indent="-342900">
              <a:lnSpc>
                <a:spcPct val="150000"/>
              </a:lnSpc>
              <a:buFont typeface="+mj-lt"/>
              <a:buAutoNum type="arabicPeriod"/>
            </a:pPr>
            <a:r>
              <a:rPr lang="de-DE" sz="2000" dirty="0"/>
              <a:t>Und wenn wir es wieder versuchen, folgt uns keiner und keine</a:t>
            </a:r>
          </a:p>
          <a:p>
            <a:pPr marL="800100" lvl="1" indent="-342900">
              <a:lnSpc>
                <a:spcPct val="150000"/>
              </a:lnSpc>
              <a:buFont typeface="+mj-lt"/>
              <a:buAutoNum type="arabicPeriod"/>
            </a:pPr>
            <a:r>
              <a:rPr lang="de-DE" sz="2000" dirty="0"/>
              <a:t>Und wenn es verstanden würde, verbietet der Fernsehjournalist Jonas </a:t>
            </a:r>
            <a:r>
              <a:rPr lang="de-DE" sz="2000" dirty="0" err="1"/>
              <a:t>Proyer</a:t>
            </a:r>
            <a:r>
              <a:rPr lang="de-DE" sz="2000" dirty="0"/>
              <a:t> unserer Tamara </a:t>
            </a:r>
            <a:r>
              <a:rPr lang="de-DE" sz="2000" dirty="0" err="1"/>
              <a:t>Funicello</a:t>
            </a:r>
            <a:r>
              <a:rPr lang="de-DE" sz="2000" dirty="0"/>
              <a:t> das Wort Kapitalismus – in der Arena!</a:t>
            </a:r>
          </a:p>
          <a:p>
            <a:pPr lvl="1">
              <a:lnSpc>
                <a:spcPct val="150000"/>
              </a:lnSpc>
            </a:pPr>
            <a:endParaRPr lang="de-DE" sz="2000" dirty="0"/>
          </a:p>
        </p:txBody>
      </p:sp>
    </p:spTree>
    <p:extLst>
      <p:ext uri="{BB962C8B-B14F-4D97-AF65-F5344CB8AC3E}">
        <p14:creationId xmlns:p14="http://schemas.microsoft.com/office/powerpoint/2010/main" val="2061274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331596"/>
            <a:ext cx="10972800" cy="523220"/>
          </a:xfrm>
          <a:prstGeom prst="rect">
            <a:avLst/>
          </a:prstGeom>
          <a:noFill/>
        </p:spPr>
        <p:txBody>
          <a:bodyPr wrap="square" rtlCol="0">
            <a:spAutoFit/>
          </a:bodyPr>
          <a:lstStyle/>
          <a:p>
            <a:r>
              <a:rPr lang="de-DE" sz="2800" b="1" dirty="0"/>
              <a:t>Unser Problem mit der Realität und der Geschichte</a:t>
            </a:r>
          </a:p>
        </p:txBody>
      </p:sp>
      <p:sp>
        <p:nvSpPr>
          <p:cNvPr id="2" name="Textfeld 1">
            <a:extLst>
              <a:ext uri="{FF2B5EF4-FFF2-40B4-BE49-F238E27FC236}">
                <a16:creationId xmlns:a16="http://schemas.microsoft.com/office/drawing/2014/main" id="{31794CC2-16A3-B542-ABD0-03F0C45D657F}"/>
              </a:ext>
            </a:extLst>
          </p:cNvPr>
          <p:cNvSpPr txBox="1"/>
          <p:nvPr/>
        </p:nvSpPr>
        <p:spPr>
          <a:xfrm>
            <a:off x="783771" y="1360714"/>
            <a:ext cx="9742715" cy="5078313"/>
          </a:xfrm>
          <a:prstGeom prst="rect">
            <a:avLst/>
          </a:prstGeom>
          <a:noFill/>
        </p:spPr>
        <p:txBody>
          <a:bodyPr wrap="square" rtlCol="0">
            <a:spAutoFit/>
          </a:bodyPr>
          <a:lstStyle/>
          <a:p>
            <a:pPr marL="342900" indent="-342900">
              <a:buFont typeface="+mj-lt"/>
              <a:buAutoNum type="arabicPeriod"/>
            </a:pPr>
            <a:r>
              <a:rPr lang="de-DE" dirty="0"/>
              <a:t>Es fällt uns schwer, über Solidarität, Gerechtigkeit und Freiheit so zu sprechen, dass es nicht verstaubt und realitätsfern tönt</a:t>
            </a:r>
          </a:p>
          <a:p>
            <a:pPr marL="342900" indent="-342900">
              <a:buFont typeface="+mj-lt"/>
              <a:buAutoNum type="arabicPeriod"/>
            </a:pPr>
            <a:endParaRPr lang="de-DE" dirty="0"/>
          </a:p>
          <a:p>
            <a:pPr marL="342900" indent="-342900">
              <a:buFont typeface="+mj-lt"/>
              <a:buAutoNum type="arabicPeriod"/>
            </a:pPr>
            <a:r>
              <a:rPr lang="de-DE" dirty="0"/>
              <a:t>Wenn wir über sozial Benachteiligte reden, über Diskriminierte, schlecht Bezahlte und Geringeschätzte, sind wir glaubwürdig, denn das erwartet man von der SP</a:t>
            </a:r>
            <a:br>
              <a:rPr lang="de-DE" dirty="0"/>
            </a:br>
            <a:endParaRPr lang="de-DE" dirty="0"/>
          </a:p>
          <a:p>
            <a:pPr marL="342900" indent="-342900">
              <a:buFont typeface="+mj-lt"/>
              <a:buAutoNum type="arabicPeriod"/>
            </a:pPr>
            <a:r>
              <a:rPr lang="de-DE" dirty="0"/>
              <a:t>Aber es fällt uns schon schwerer über Befreiung, Entfaltung, Emanzipation, oder Innovation und Wandel zu reden</a:t>
            </a:r>
            <a:br>
              <a:rPr lang="de-DE" dirty="0"/>
            </a:br>
            <a:endParaRPr lang="de-DE" dirty="0"/>
          </a:p>
          <a:p>
            <a:pPr marL="342900" indent="-342900">
              <a:buFont typeface="+mj-lt"/>
              <a:buAutoNum type="arabicPeriod"/>
            </a:pPr>
            <a:r>
              <a:rPr lang="de-DE" dirty="0"/>
              <a:t>In der Digitalisierung sehen wir </a:t>
            </a:r>
            <a:r>
              <a:rPr lang="de-DE" dirty="0" err="1"/>
              <a:t>vorallem</a:t>
            </a:r>
            <a:r>
              <a:rPr lang="de-DE" dirty="0"/>
              <a:t> die Gefahren und schweigen über die Chancen für die Emanzipation und die Demokratisierung des Wissens und der Bildung</a:t>
            </a:r>
          </a:p>
          <a:p>
            <a:pPr marL="342900" indent="-342900">
              <a:buFont typeface="+mj-lt"/>
              <a:buAutoNum type="arabicPeriod"/>
            </a:pPr>
            <a:endParaRPr lang="de-DE" dirty="0"/>
          </a:p>
          <a:p>
            <a:pPr marL="342900" indent="-342900">
              <a:buFont typeface="+mj-lt"/>
              <a:buAutoNum type="arabicPeriod"/>
            </a:pPr>
            <a:r>
              <a:rPr lang="de-DE" dirty="0"/>
              <a:t>Wir sind zwar für Klimaschutz aber es fällt uns schwer, zu erklären, warum wir Sozialdemokraten gerade wegen unseren Werten wie Gerechtigkeit und Solidarität zwingenden für Nachhaltigkeit sein müssen</a:t>
            </a:r>
            <a:br>
              <a:rPr lang="de-DE" dirty="0"/>
            </a:br>
            <a:endParaRPr lang="de-DE" dirty="0"/>
          </a:p>
          <a:p>
            <a:pPr marL="342900" indent="-342900">
              <a:buFont typeface="+mj-lt"/>
              <a:buAutoNum type="arabicPeriod"/>
            </a:pPr>
            <a:r>
              <a:rPr lang="de-DE" dirty="0"/>
              <a:t>Aber genau das müssen wir lernen.</a:t>
            </a:r>
          </a:p>
          <a:p>
            <a:pPr marL="342900" indent="-342900">
              <a:buFont typeface="+mj-lt"/>
              <a:buAutoNum type="arabicPeriod"/>
            </a:pPr>
            <a:endParaRPr lang="de-DE" dirty="0"/>
          </a:p>
        </p:txBody>
      </p:sp>
    </p:spTree>
    <p:extLst>
      <p:ext uri="{BB962C8B-B14F-4D97-AF65-F5344CB8AC3E}">
        <p14:creationId xmlns:p14="http://schemas.microsoft.com/office/powerpoint/2010/main" val="1540471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a:extLst>
              <a:ext uri="{FF2B5EF4-FFF2-40B4-BE49-F238E27FC236}">
                <a16:creationId xmlns:a16="http://schemas.microsoft.com/office/drawing/2014/main" id="{574DB659-8D08-834E-912B-BE421BCC8E30}"/>
              </a:ext>
            </a:extLst>
          </p:cNvPr>
          <p:cNvSpPr txBox="1"/>
          <p:nvPr/>
        </p:nvSpPr>
        <p:spPr>
          <a:xfrm>
            <a:off x="522514" y="331596"/>
            <a:ext cx="10972800" cy="523220"/>
          </a:xfrm>
          <a:prstGeom prst="rect">
            <a:avLst/>
          </a:prstGeom>
          <a:noFill/>
        </p:spPr>
        <p:txBody>
          <a:bodyPr wrap="square" rtlCol="0">
            <a:spAutoFit/>
          </a:bodyPr>
          <a:lstStyle/>
          <a:p>
            <a:r>
              <a:rPr lang="de-DE" sz="2800" b="1" dirty="0"/>
              <a:t>Wir starten jetzt, heute</a:t>
            </a:r>
          </a:p>
        </p:txBody>
      </p:sp>
      <p:sp>
        <p:nvSpPr>
          <p:cNvPr id="2" name="Textfeld 1">
            <a:extLst>
              <a:ext uri="{FF2B5EF4-FFF2-40B4-BE49-F238E27FC236}">
                <a16:creationId xmlns:a16="http://schemas.microsoft.com/office/drawing/2014/main" id="{31794CC2-16A3-B542-ABD0-03F0C45D657F}"/>
              </a:ext>
            </a:extLst>
          </p:cNvPr>
          <p:cNvSpPr txBox="1"/>
          <p:nvPr/>
        </p:nvSpPr>
        <p:spPr>
          <a:xfrm>
            <a:off x="783771" y="1360714"/>
            <a:ext cx="10352315" cy="4401205"/>
          </a:xfrm>
          <a:prstGeom prst="rect">
            <a:avLst/>
          </a:prstGeom>
          <a:noFill/>
        </p:spPr>
        <p:txBody>
          <a:bodyPr wrap="square" rtlCol="0">
            <a:spAutoFit/>
          </a:bodyPr>
          <a:lstStyle/>
          <a:p>
            <a:pPr marL="342900" indent="-342900">
              <a:buFont typeface="+mj-lt"/>
              <a:buAutoNum type="arabicPeriod"/>
            </a:pPr>
            <a:r>
              <a:rPr lang="de-DE" sz="2000" dirty="0"/>
              <a:t>Unsere Welt ist aus den Fugen – und wir müssen aus der Haut fahren</a:t>
            </a:r>
          </a:p>
          <a:p>
            <a:pPr marL="342900" indent="-342900">
              <a:buFont typeface="+mj-lt"/>
              <a:buAutoNum type="arabicPeriod"/>
            </a:pPr>
            <a:endParaRPr lang="de-DE" sz="2000" dirty="0"/>
          </a:p>
          <a:p>
            <a:pPr marL="342900" indent="-342900">
              <a:buFont typeface="+mj-lt"/>
              <a:buAutoNum type="arabicPeriod"/>
            </a:pPr>
            <a:r>
              <a:rPr lang="de-DE" sz="2000" dirty="0"/>
              <a:t>Wir müssen Neues Lernen. Aber das was man noch gar nicht kann, macht Angst, wenn man älter als 10 Jahren ist</a:t>
            </a:r>
            <a:br>
              <a:rPr lang="de-DE" sz="2000" dirty="0"/>
            </a:br>
            <a:endParaRPr lang="de-DE" sz="2000" dirty="0"/>
          </a:p>
          <a:p>
            <a:pPr marL="342900" indent="-342900">
              <a:buFont typeface="+mj-lt"/>
              <a:buAutoNum type="arabicPeriod"/>
            </a:pPr>
            <a:r>
              <a:rPr lang="de-DE" sz="2000" dirty="0"/>
              <a:t>Wir müssen auch unsere Fehler eingestehen – Wir müssen die bitteren Widersprüche annehmen, die uns die Klimajugend vorhält</a:t>
            </a:r>
            <a:br>
              <a:rPr lang="de-DE" sz="2000" dirty="0"/>
            </a:br>
            <a:endParaRPr lang="de-DE" sz="2000" dirty="0"/>
          </a:p>
          <a:p>
            <a:pPr marL="342900" indent="-342900">
              <a:buFont typeface="+mj-lt"/>
              <a:buAutoNum type="arabicPeriod"/>
            </a:pPr>
            <a:r>
              <a:rPr lang="de-DE" sz="2000" dirty="0"/>
              <a:t>Wir sollten lernen, dass Ungleichheit die Normalität ist  und Knappheit die Zukunft sein wird – und wir müssen darüber reden können – sei es beim Zugang zur Corona-Impfung oder zu pestizidfreiem Wasser</a:t>
            </a:r>
            <a:br>
              <a:rPr lang="de-DE" sz="2000" dirty="0"/>
            </a:br>
            <a:endParaRPr lang="de-DE" sz="2000" dirty="0"/>
          </a:p>
          <a:p>
            <a:pPr marL="342900" indent="-342900">
              <a:buFont typeface="+mj-lt"/>
              <a:buAutoNum type="arabicPeriod"/>
            </a:pPr>
            <a:r>
              <a:rPr lang="de-DE" sz="2000" dirty="0"/>
              <a:t>Lernen </a:t>
            </a:r>
            <a:r>
              <a:rPr lang="de-DE" sz="2000" dirty="0" err="1"/>
              <a:t>heisst</a:t>
            </a:r>
            <a:r>
              <a:rPr lang="de-DE" sz="2000" dirty="0"/>
              <a:t> immer auch, das </a:t>
            </a:r>
            <a:r>
              <a:rPr lang="de-DE" sz="2000" dirty="0" err="1"/>
              <a:t>Risiko‘s</a:t>
            </a:r>
            <a:r>
              <a:rPr lang="de-DE" sz="2000" dirty="0"/>
              <a:t> des Scheiterns einzugehen – das macht die Sache doch spannend</a:t>
            </a:r>
          </a:p>
        </p:txBody>
      </p:sp>
    </p:spTree>
    <p:extLst>
      <p:ext uri="{BB962C8B-B14F-4D97-AF65-F5344CB8AC3E}">
        <p14:creationId xmlns:p14="http://schemas.microsoft.com/office/powerpoint/2010/main" val="377907953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1328</Words>
  <Application>Microsoft Macintosh PowerPoint</Application>
  <PresentationFormat>Breitbild</PresentationFormat>
  <Paragraphs>109</Paragraphs>
  <Slides>12</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12</vt:i4>
      </vt:variant>
    </vt:vector>
  </HeadingPairs>
  <TitlesOfParts>
    <vt:vector size="16" baseType="lpstr">
      <vt:lpstr>Arial</vt:lpstr>
      <vt:lpstr>Calibri</vt:lpstr>
      <vt:lpstr>Calibri Light</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 User</dc:creator>
  <cp:lastModifiedBy>Microsoft Office User</cp:lastModifiedBy>
  <cp:revision>45</cp:revision>
  <cp:lastPrinted>2021-04-24T08:10:29Z</cp:lastPrinted>
  <dcterms:created xsi:type="dcterms:W3CDTF">2021-03-25T15:58:06Z</dcterms:created>
  <dcterms:modified xsi:type="dcterms:W3CDTF">2021-05-08T01:41:19Z</dcterms:modified>
</cp:coreProperties>
</file>